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62" r:id="rId2"/>
    <p:sldId id="400" r:id="rId3"/>
    <p:sldId id="403" r:id="rId4"/>
    <p:sldId id="402" r:id="rId5"/>
    <p:sldId id="405" r:id="rId6"/>
    <p:sldId id="406" r:id="rId7"/>
    <p:sldId id="407" r:id="rId8"/>
    <p:sldId id="4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444"/>
    <a:srgbClr val="9DA637"/>
    <a:srgbClr val="76203D"/>
    <a:srgbClr val="7F2342"/>
    <a:srgbClr val="FF0000"/>
    <a:srgbClr val="295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4"/>
    </p:cViewPr>
  </p:sorter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C9D4-0048-4569-8A51-9DFBC157A644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9165B-1ED8-40C6-AE09-14B87CAFA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sharing some findings from a recent productivity “deep dive” carried out for Cumbria LEP</a:t>
            </a:r>
          </a:p>
          <a:p>
            <a:r>
              <a:rPr lang="en-GB" dirty="0"/>
              <a:t>This is based on work looking at economic data for Cumbria and its business sector supplemented by wider research at a UK, North West and local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9165B-1ED8-40C6-AE09-14B87CAFA9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1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9165B-1ED8-40C6-AE09-14B87CAFA9E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9165B-1ED8-40C6-AE09-14B87CAFA9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6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9165B-1ED8-40C6-AE09-14B87CAFA9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7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9165B-1ED8-40C6-AE09-14B87CAFA9E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9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9AA2EA-9837-FC4D-99CF-E6EE7D15E4A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75" y="0"/>
            <a:ext cx="12196175" cy="685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6045"/>
            <a:ext cx="10363200" cy="2749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02A7B5-90C9-694B-900F-B6EA09CD99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12045" y="1092586"/>
            <a:ext cx="2589937" cy="404807"/>
          </a:xfrm>
          <a:prstGeom prst="rect">
            <a:avLst/>
          </a:prstGeom>
        </p:spPr>
      </p:pic>
      <p:pic>
        <p:nvPicPr>
          <p:cNvPr id="6" name="Picture 5" descr="NorthernPowerhouselogo.png">
            <a:extLst>
              <a:ext uri="{FF2B5EF4-FFF2-40B4-BE49-F238E27FC236}">
                <a16:creationId xmlns:a16="http://schemas.microsoft.com/office/drawing/2014/main" id="{93E2FBEB-9E46-8341-8189-6476B12363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108" y="5811577"/>
            <a:ext cx="1762483" cy="5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2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0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47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7D69-2E1A-4852-9B49-83989C57ACEC}" type="datetimeFigureOut">
              <a:rPr lang="en-GB" smtClean="0"/>
              <a:t>26/04/2022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5FE8-2588-4F7B-8071-FA2FA2D32B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28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AA935A-FCF3-D745-95DA-385C9DD9D7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174" y="0"/>
            <a:ext cx="1219617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 descr="NorthernPowerhouselogo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5637" y="6427295"/>
            <a:ext cx="981409" cy="31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1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609507" rtl="0" eaLnBrk="1" latinLnBrk="0" hangingPunct="1">
        <a:spcBef>
          <a:spcPct val="0"/>
        </a:spcBef>
        <a:buNone/>
        <a:defRPr sz="3733" b="0" i="0" kern="1200">
          <a:solidFill>
            <a:srgbClr val="295455"/>
          </a:solidFill>
          <a:latin typeface="Calibri"/>
          <a:ea typeface="+mj-ea"/>
          <a:cs typeface="Calibri"/>
        </a:defRPr>
      </a:lvl1pPr>
    </p:titleStyle>
    <p:bodyStyle>
      <a:lvl1pPr marL="457131" indent="-457131" algn="l" defTabSz="609507" rtl="0" eaLnBrk="1" latinLnBrk="0" hangingPunct="1">
        <a:spcBef>
          <a:spcPct val="20000"/>
        </a:spcBef>
        <a:buClr>
          <a:srgbClr val="760F46"/>
        </a:buClr>
        <a:buSzPct val="70000"/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609507" rtl="0" eaLnBrk="1" latinLnBrk="0" hangingPunct="1">
        <a:spcBef>
          <a:spcPct val="20000"/>
        </a:spcBef>
        <a:buClr>
          <a:srgbClr val="760F46"/>
        </a:buClr>
        <a:buSzPct val="7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609507" rtl="0" eaLnBrk="1" latinLnBrk="0" hangingPunct="1">
        <a:spcBef>
          <a:spcPct val="20000"/>
        </a:spcBef>
        <a:buClr>
          <a:srgbClr val="760F46"/>
        </a:buClr>
        <a:buSzPct val="7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609507" rtl="0" eaLnBrk="1" latinLnBrk="0" hangingPunct="1">
        <a:spcBef>
          <a:spcPct val="20000"/>
        </a:spcBef>
        <a:buClr>
          <a:srgbClr val="760F46"/>
        </a:buClr>
        <a:buSzPct val="70000"/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609507" rtl="0" eaLnBrk="1" latinLnBrk="0" hangingPunct="1">
        <a:spcBef>
          <a:spcPct val="20000"/>
        </a:spcBef>
        <a:buClr>
          <a:srgbClr val="760F46"/>
        </a:buClr>
        <a:buSzPct val="70000"/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60950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60950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60950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60950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6095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6095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6095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6095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6095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6095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6095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6095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181-64B3-4570-84F2-8E23E6DBE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897" y="576262"/>
            <a:ext cx="10363200" cy="3741214"/>
          </a:xfrm>
        </p:spPr>
        <p:txBody>
          <a:bodyPr>
            <a:normAutofit/>
          </a:bodyPr>
          <a:lstStyle/>
          <a:p>
            <a:r>
              <a:rPr lang="en-GB" sz="4800" dirty="0"/>
              <a:t>Cumbria Innovation Workshop</a:t>
            </a:r>
            <a:br>
              <a:rPr lang="en-GB" sz="4800" dirty="0"/>
            </a:br>
            <a:r>
              <a:rPr lang="en-GB" sz="4800" dirty="0"/>
              <a:t>Cumbria Innovation Research</a:t>
            </a:r>
            <a:br>
              <a:rPr lang="en-GB" dirty="0"/>
            </a:br>
            <a:r>
              <a:rPr lang="en-GB" sz="3600" dirty="0"/>
              <a:t>April 2022</a:t>
            </a:r>
            <a:br>
              <a:rPr lang="en-GB" dirty="0"/>
            </a:br>
            <a:br>
              <a:rPr lang="en-GB" dirty="0"/>
            </a:br>
            <a:r>
              <a:rPr lang="en-GB" sz="3100" i="1" dirty="0"/>
              <a:t>Stephen Nicol of Nicol Economics</a:t>
            </a:r>
            <a:endParaRPr lang="en-GB" i="1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0" y="3325825"/>
            <a:ext cx="8229600" cy="2955913"/>
          </a:xfrm>
        </p:spPr>
        <p:txBody>
          <a:bodyPr/>
          <a:lstStyle/>
          <a:p>
            <a:pPr marL="0" indent="0">
              <a:buNone/>
              <a:defRPr/>
            </a:pPr>
            <a:br>
              <a:rPr lang="en-GB" altLang="en-US" sz="3600" b="1" dirty="0">
                <a:solidFill>
                  <a:schemeClr val="tx2">
                    <a:lumMod val="50000"/>
                  </a:schemeClr>
                </a:solidFill>
              </a:rPr>
            </a:br>
            <a:endParaRPr lang="en-GB" alt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GB" alt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457189" lvl="1" indent="0">
              <a:buNone/>
              <a:defRPr/>
            </a:pPr>
            <a:endParaRPr lang="en-GB" alt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457189" lvl="1" indent="0">
              <a:buNone/>
              <a:defRPr/>
            </a:pPr>
            <a:endParaRPr lang="en-GB" altLang="en-US" dirty="0"/>
          </a:p>
          <a:p>
            <a:pPr marL="457189" lvl="1" indent="0">
              <a:buNone/>
              <a:defRPr/>
            </a:pPr>
            <a:endParaRPr lang="en-GB" altLang="en-US" dirty="0"/>
          </a:p>
          <a:p>
            <a:pPr marL="0" indent="0">
              <a:buNone/>
              <a:defRPr/>
            </a:pPr>
            <a:endParaRPr lang="en-GB" altLang="en-US" dirty="0"/>
          </a:p>
          <a:p>
            <a:pPr lvl="1" eaLnBrk="1" hangingPunct="1"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551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F9D4-9ACC-4D8F-A2DB-7FF82D89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82" y="273347"/>
            <a:ext cx="10972800" cy="794795"/>
          </a:xfrm>
        </p:spPr>
        <p:txBody>
          <a:bodyPr>
            <a:normAutofit/>
          </a:bodyPr>
          <a:lstStyle/>
          <a:p>
            <a:r>
              <a:rPr lang="en-GB" dirty="0"/>
              <a:t>The work carried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6BF40-2FC4-4369-B21F-3A914F9E3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209" y="1209675"/>
            <a:ext cx="7398057" cy="456247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Engineering and Physics Sciences Research Council (EPSRC) interested in how innovation works and links from businesses to the science base (largely Universities)</a:t>
            </a:r>
          </a:p>
          <a:p>
            <a:r>
              <a:rPr lang="en-GB" dirty="0"/>
              <a:t>EPSRC also interested in lessons from remoter and more rural parts of the UK ie Cumbria</a:t>
            </a:r>
          </a:p>
          <a:p>
            <a:r>
              <a:rPr lang="en-GB" dirty="0"/>
              <a:t>Opportunity for CLEP to explore the issues in more detail; innovation an important theme of the Local Industrial Strategy…</a:t>
            </a:r>
          </a:p>
          <a:p>
            <a:pPr marL="1066642" lvl="2" indent="0">
              <a:buNone/>
            </a:pPr>
            <a:r>
              <a:rPr lang="en-GB" dirty="0"/>
              <a:t>…</a:t>
            </a:r>
            <a:r>
              <a:rPr lang="en-GB" i="1" dirty="0"/>
              <a:t>world leading innovation in many firms and sectors yet there is an innovation “deficit” across the wider economy and a patchy innovation ecosystem</a:t>
            </a:r>
            <a:r>
              <a:rPr lang="en-GB" dirty="0"/>
              <a:t>…..(LIS, 2019)</a:t>
            </a:r>
          </a:p>
          <a:p>
            <a:r>
              <a:rPr lang="en-GB" dirty="0"/>
              <a:t>CLEP and EPSRC agreed a research brief and work started in February 2021 and was largely completed in November 2021</a:t>
            </a:r>
          </a:p>
          <a:p>
            <a:r>
              <a:rPr lang="en-GB" dirty="0"/>
              <a:t>Phase 1 was an analysis of existing data to identify innovative firms; Phase 2 a survey of businesses with follow-up interviews</a:t>
            </a:r>
          </a:p>
          <a:p>
            <a:endParaRPr lang="en-GB" dirty="0"/>
          </a:p>
        </p:txBody>
      </p:sp>
      <p:pic>
        <p:nvPicPr>
          <p:cNvPr id="5" name="Picture 2" descr="EPSRC New Horizons for research">
            <a:extLst>
              <a:ext uri="{FF2B5EF4-FFF2-40B4-BE49-F238E27FC236}">
                <a16:creationId xmlns:a16="http://schemas.microsoft.com/office/drawing/2014/main" id="{0C698836-02FD-4EDA-A0AA-1138A6D07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9" b="14434"/>
          <a:stretch/>
        </p:blipFill>
        <p:spPr bwMode="auto">
          <a:xfrm>
            <a:off x="8558419" y="1209676"/>
            <a:ext cx="2711290" cy="9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2D55A6-5965-4FB0-8D35-A1F6E9A1E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419" y="2467676"/>
            <a:ext cx="2715176" cy="33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F9D4-9ACC-4D8F-A2DB-7FF82D89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16852"/>
          </a:xfrm>
        </p:spPr>
        <p:txBody>
          <a:bodyPr>
            <a:normAutofit/>
          </a:bodyPr>
          <a:lstStyle/>
          <a:p>
            <a:r>
              <a:rPr lang="en-GB" dirty="0"/>
              <a:t>Measuring overall levels of innovation in Cumbria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6BF40-2FC4-4369-B21F-3A914F9E3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91492"/>
            <a:ext cx="5486400" cy="4580658"/>
          </a:xfrm>
        </p:spPr>
        <p:txBody>
          <a:bodyPr>
            <a:noAutofit/>
          </a:bodyPr>
          <a:lstStyle/>
          <a:p>
            <a:r>
              <a:rPr lang="en-GB" sz="2000" dirty="0"/>
              <a:t>Analysis of the </a:t>
            </a:r>
            <a:r>
              <a:rPr lang="en-GB" sz="2000" b="1" dirty="0"/>
              <a:t>UK Innovation Survey </a:t>
            </a:r>
            <a:r>
              <a:rPr lang="en-GB" sz="2000" dirty="0"/>
              <a:t>for 2019 and 2017 indicated below average proportions of innovation active firms across the Cumbrian economy (&gt; 10 employees)</a:t>
            </a:r>
          </a:p>
          <a:p>
            <a:r>
              <a:rPr lang="en-GB" sz="2000" dirty="0"/>
              <a:t>North West businesses under perform in terms of access to </a:t>
            </a:r>
            <a:r>
              <a:rPr lang="en-GB" sz="2000" b="1" dirty="0"/>
              <a:t>Innovate UK </a:t>
            </a:r>
            <a:r>
              <a:rPr lang="en-GB" sz="2000" dirty="0"/>
              <a:t>awards and especially true in Cumbria</a:t>
            </a:r>
          </a:p>
          <a:p>
            <a:r>
              <a:rPr lang="en-GB" sz="2000" dirty="0"/>
              <a:t>Number of collaborations with Cumbria SMEs the </a:t>
            </a:r>
            <a:r>
              <a:rPr lang="en-GB" sz="2000" b="1" dirty="0"/>
              <a:t>EPSRC research base </a:t>
            </a:r>
            <a:r>
              <a:rPr lang="en-GB" sz="2000" dirty="0"/>
              <a:t>is well below relevant share of manufacturing GVA or total GVA…</a:t>
            </a:r>
          </a:p>
          <a:p>
            <a:r>
              <a:rPr lang="en-GB" sz="2000" dirty="0"/>
              <a:t>…..paradoxically self reported rates of innovation in 2020 </a:t>
            </a:r>
            <a:r>
              <a:rPr lang="en-GB" sz="2000" b="1" dirty="0"/>
              <a:t>Cumbria Business Survey </a:t>
            </a:r>
            <a:r>
              <a:rPr lang="en-GB" sz="2000" dirty="0"/>
              <a:t>were high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9FEF0-AEDA-48F1-9A6C-D495AEF86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1975" y="1417639"/>
            <a:ext cx="3686173" cy="4436314"/>
          </a:xfrm>
          <a:solidFill>
            <a:srgbClr val="9DA637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76203D"/>
                </a:solidFill>
              </a:rPr>
              <a:t>OECD and UK Innovation Survey definition of innovation</a:t>
            </a:r>
          </a:p>
          <a:p>
            <a:pPr marL="0" indent="0">
              <a:buNone/>
            </a:pPr>
            <a:r>
              <a:rPr lang="en-GB" dirty="0"/>
              <a:t>1. The introduction of a </a:t>
            </a:r>
            <a:r>
              <a:rPr lang="en-GB" u="sng" dirty="0"/>
              <a:t>new or significantly improved </a:t>
            </a:r>
            <a:r>
              <a:rPr lang="en-GB" b="1" dirty="0"/>
              <a:t>product</a:t>
            </a:r>
            <a:r>
              <a:rPr lang="en-GB" dirty="0"/>
              <a:t> (good or service) or </a:t>
            </a:r>
            <a:r>
              <a:rPr lang="en-GB" b="1" dirty="0"/>
              <a:t>process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2. Engagement in </a:t>
            </a:r>
            <a:r>
              <a:rPr lang="en-GB" b="1" dirty="0"/>
              <a:t>innovation projects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3. New and significantly improved forms of </a:t>
            </a:r>
            <a:r>
              <a:rPr lang="en-GB" b="1" dirty="0"/>
              <a:t>organisation, business structures or practices</a:t>
            </a:r>
            <a:r>
              <a:rPr lang="en-GB" dirty="0"/>
              <a:t>, and marketing concepts or strategies;</a:t>
            </a:r>
          </a:p>
          <a:p>
            <a:pPr marL="0" indent="0">
              <a:buNone/>
            </a:pPr>
            <a:r>
              <a:rPr lang="en-GB" dirty="0"/>
              <a:t>4. Investment activities in areas such as </a:t>
            </a:r>
            <a:r>
              <a:rPr lang="en-GB" b="1" dirty="0"/>
              <a:t>internal research and development</a:t>
            </a:r>
            <a:r>
              <a:rPr lang="en-GB" dirty="0"/>
              <a:t>, training, acquisition of external knowledge or machinery and equipment linked to innovation activities.</a:t>
            </a:r>
          </a:p>
          <a:p>
            <a:endParaRPr lang="en-GB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0646557-B941-4E02-B050-91F9CDDF0BF9}"/>
              </a:ext>
            </a:extLst>
          </p:cNvPr>
          <p:cNvSpPr/>
          <p:nvPr/>
        </p:nvSpPr>
        <p:spPr>
          <a:xfrm>
            <a:off x="7505700" y="2095500"/>
            <a:ext cx="428625" cy="3676650"/>
          </a:xfrm>
          <a:prstGeom prst="leftBrace">
            <a:avLst/>
          </a:prstGeom>
          <a:ln>
            <a:solidFill>
              <a:srgbClr val="9DA6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3AC3C-F966-4B6C-B8BC-63E448360D0E}"/>
              </a:ext>
            </a:extLst>
          </p:cNvPr>
          <p:cNvSpPr txBox="1"/>
          <p:nvPr/>
        </p:nvSpPr>
        <p:spPr>
          <a:xfrm>
            <a:off x="6324602" y="3035631"/>
            <a:ext cx="1123950" cy="1200329"/>
          </a:xfrm>
          <a:prstGeom prst="rect">
            <a:avLst/>
          </a:prstGeom>
          <a:solidFill>
            <a:srgbClr val="9DA637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Broad and inclusive definition</a:t>
            </a:r>
          </a:p>
        </p:txBody>
      </p:sp>
    </p:spTree>
    <p:extLst>
      <p:ext uri="{BB962C8B-B14F-4D97-AF65-F5344CB8AC3E}">
        <p14:creationId xmlns:p14="http://schemas.microsoft.com/office/powerpoint/2010/main" val="371482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3A0ECFA-EC7F-44BD-A821-0B67D95CA99B}"/>
              </a:ext>
            </a:extLst>
          </p:cNvPr>
          <p:cNvGrpSpPr/>
          <p:nvPr/>
        </p:nvGrpSpPr>
        <p:grpSpPr>
          <a:xfrm>
            <a:off x="9623018" y="2899151"/>
            <a:ext cx="2157386" cy="1404629"/>
            <a:chOff x="9623018" y="2899151"/>
            <a:chExt cx="2157386" cy="140462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31F46CF-470F-4628-BC2D-D4903D0A6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3018" y="2899151"/>
              <a:ext cx="2157386" cy="1404629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A419E2-D585-46D2-8E5B-F28C08A21E97}"/>
                </a:ext>
              </a:extLst>
            </p:cNvPr>
            <p:cNvSpPr/>
            <p:nvPr/>
          </p:nvSpPr>
          <p:spPr>
            <a:xfrm>
              <a:off x="10006845" y="3120753"/>
              <a:ext cx="1557082" cy="997045"/>
            </a:xfrm>
            <a:prstGeom prst="ellipse">
              <a:avLst/>
            </a:prstGeom>
            <a:solidFill>
              <a:srgbClr val="8424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Strong “islands” of innovative firms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6FF9D4-9ACC-4D8F-A2DB-7FF82D89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09" y="274639"/>
            <a:ext cx="10972800" cy="794795"/>
          </a:xfrm>
        </p:spPr>
        <p:txBody>
          <a:bodyPr>
            <a:normAutofit/>
          </a:bodyPr>
          <a:lstStyle/>
          <a:p>
            <a:r>
              <a:rPr lang="en-GB" dirty="0"/>
              <a:t>Characterising innovation in Cumbria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2C4198-23F9-4E4F-8F3A-EFF860DA6F92}"/>
              </a:ext>
            </a:extLst>
          </p:cNvPr>
          <p:cNvGrpSpPr/>
          <p:nvPr/>
        </p:nvGrpSpPr>
        <p:grpSpPr>
          <a:xfrm>
            <a:off x="936005" y="1078519"/>
            <a:ext cx="5603339" cy="2990642"/>
            <a:chOff x="1047751" y="1171575"/>
            <a:chExt cx="5170498" cy="29906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28150B-61C1-4533-BACA-824D0E128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751" y="1171575"/>
              <a:ext cx="2619375" cy="1743075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09775FA-C7C8-4313-8578-439E8E0B2FA7}"/>
                </a:ext>
              </a:extLst>
            </p:cNvPr>
            <p:cNvSpPr/>
            <p:nvPr/>
          </p:nvSpPr>
          <p:spPr>
            <a:xfrm>
              <a:off x="2179649" y="1556356"/>
              <a:ext cx="4038600" cy="2605861"/>
            </a:xfrm>
            <a:prstGeom prst="roundRect">
              <a:avLst/>
            </a:prstGeom>
            <a:solidFill>
              <a:srgbClr val="76203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Deep but narrow innovation ecosystem around </a:t>
              </a:r>
              <a:r>
                <a:rPr lang="en-GB" sz="2400" b="1" dirty="0"/>
                <a:t>nuclear sector and nuclear engineering</a:t>
              </a:r>
              <a:endParaRPr lang="en-GB" sz="20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/>
                <a:t>Large firms and institutions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/>
                <a:t>Specialist firms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/>
                <a:t>Part of wider North West nuclear cluster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/>
                <a:t>Largely focussed on de-commissioning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E897CD-CA8C-4401-9D0C-F355012AA730}"/>
              </a:ext>
            </a:extLst>
          </p:cNvPr>
          <p:cNvGrpSpPr/>
          <p:nvPr/>
        </p:nvGrpSpPr>
        <p:grpSpPr>
          <a:xfrm>
            <a:off x="5449460" y="2478641"/>
            <a:ext cx="2447925" cy="2386247"/>
            <a:chOff x="6104734" y="2748772"/>
            <a:chExt cx="2447925" cy="238624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BF65ED-19D5-4FBB-BA37-966AA6C0E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2834" y="4163261"/>
              <a:ext cx="1619597" cy="971758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D93D4D7-C651-4082-8A5F-EA75CE5BE629}"/>
                </a:ext>
              </a:extLst>
            </p:cNvPr>
            <p:cNvSpPr/>
            <p:nvPr/>
          </p:nvSpPr>
          <p:spPr>
            <a:xfrm>
              <a:off x="6104734" y="2748772"/>
              <a:ext cx="2447925" cy="1504950"/>
            </a:xfrm>
            <a:prstGeom prst="roundRect">
              <a:avLst/>
            </a:prstGeom>
            <a:solidFill>
              <a:srgbClr val="9DA637">
                <a:alpha val="5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GB" b="1" dirty="0"/>
                <a:t>Some spillover of technology and expertise into offshore oil and gas, and defence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867028-6A98-40CF-9687-A00ADCF0C03B}"/>
              </a:ext>
            </a:extLst>
          </p:cNvPr>
          <p:cNvGrpSpPr/>
          <p:nvPr/>
        </p:nvGrpSpPr>
        <p:grpSpPr>
          <a:xfrm>
            <a:off x="8569648" y="1043050"/>
            <a:ext cx="2340022" cy="1759491"/>
            <a:chOff x="8824912" y="2466975"/>
            <a:chExt cx="2619375" cy="20002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1B8B24-8A83-4F26-A25C-C7F3F94E4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24912" y="2466975"/>
              <a:ext cx="2619375" cy="200025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343C32C-2123-4E4F-A418-04B01993836E}"/>
                </a:ext>
              </a:extLst>
            </p:cNvPr>
            <p:cNvSpPr/>
            <p:nvPr/>
          </p:nvSpPr>
          <p:spPr>
            <a:xfrm>
              <a:off x="9420223" y="3267075"/>
              <a:ext cx="1763881" cy="1133475"/>
            </a:xfrm>
            <a:prstGeom prst="ellipse">
              <a:avLst/>
            </a:prstGeom>
            <a:solidFill>
              <a:srgbClr val="8424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Strong “islands” of innovative firms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071041-23C8-4FD1-9B3C-97C2314EB309}"/>
              </a:ext>
            </a:extLst>
          </p:cNvPr>
          <p:cNvGrpSpPr/>
          <p:nvPr/>
        </p:nvGrpSpPr>
        <p:grpSpPr>
          <a:xfrm>
            <a:off x="2067904" y="946439"/>
            <a:ext cx="9801447" cy="4507345"/>
            <a:chOff x="8062451" y="946439"/>
            <a:chExt cx="3806900" cy="450734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E61481B-ECD9-40E3-8A9F-9D355CEF4E2B}"/>
                </a:ext>
              </a:extLst>
            </p:cNvPr>
            <p:cNvSpPr/>
            <p:nvPr/>
          </p:nvSpPr>
          <p:spPr>
            <a:xfrm>
              <a:off x="8062451" y="946439"/>
              <a:ext cx="3806900" cy="4507345"/>
            </a:xfrm>
            <a:prstGeom prst="roundRect">
              <a:avLst/>
            </a:prstGeom>
            <a:noFill/>
            <a:ln w="34925">
              <a:solidFill>
                <a:srgbClr val="9DA637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E12A41-B417-4A86-8026-22D42124E2A9}"/>
                </a:ext>
              </a:extLst>
            </p:cNvPr>
            <p:cNvSpPr txBox="1"/>
            <p:nvPr/>
          </p:nvSpPr>
          <p:spPr>
            <a:xfrm>
              <a:off x="9002726" y="4902817"/>
              <a:ext cx="1363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9DA637"/>
                  </a:solidFill>
                </a:rPr>
                <a:t>Limited interconnections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B27DD98-EA3C-45C1-B586-F7C0E1171523}"/>
              </a:ext>
            </a:extLst>
          </p:cNvPr>
          <p:cNvSpPr/>
          <p:nvPr/>
        </p:nvSpPr>
        <p:spPr>
          <a:xfrm>
            <a:off x="8385988" y="4303780"/>
            <a:ext cx="2472840" cy="872740"/>
          </a:xfrm>
          <a:prstGeom prst="ellipse">
            <a:avLst/>
          </a:prstGeom>
          <a:solidFill>
            <a:srgbClr val="9DA6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Individuals and smaller firms in isolation</a:t>
            </a:r>
          </a:p>
        </p:txBody>
      </p:sp>
    </p:spTree>
    <p:extLst>
      <p:ext uri="{BB962C8B-B14F-4D97-AF65-F5344CB8AC3E}">
        <p14:creationId xmlns:p14="http://schemas.microsoft.com/office/powerpoint/2010/main" val="10495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F9D4-9ACC-4D8F-A2DB-7FF82D89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Characterising innovative firms in Cumbria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4FA9C-087E-4BE5-A1A9-E73B675D9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8165"/>
            <a:ext cx="8272176" cy="4609075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One-off innovators </a:t>
            </a:r>
            <a:r>
              <a:rPr lang="en-GB" dirty="0"/>
              <a:t>– firms who had introduced and designed new products in the past but having done this have been content to produce and sell the products</a:t>
            </a:r>
          </a:p>
          <a:p>
            <a:r>
              <a:rPr lang="en-GB" b="1" dirty="0"/>
              <a:t>Revolutionary innovators </a:t>
            </a:r>
            <a:r>
              <a:rPr lang="en-GB" dirty="0"/>
              <a:t>– where entirely new products, services or ideas have been produced or are being produced. This is a feature of new tech start-ups of which there are some in Cumbria</a:t>
            </a:r>
          </a:p>
          <a:p>
            <a:r>
              <a:rPr lang="en-GB" b="1" dirty="0"/>
              <a:t>Willing but struggling innovators </a:t>
            </a:r>
            <a:r>
              <a:rPr lang="en-GB" dirty="0"/>
              <a:t>– small or medium sized firms who see the need to innovate to diversify their business and move into new markets but are being held back by a variety of factors (usually time and cost)</a:t>
            </a:r>
          </a:p>
          <a:p>
            <a:r>
              <a:rPr lang="en-GB" b="1" dirty="0"/>
              <a:t>Core innovators </a:t>
            </a:r>
            <a:r>
              <a:rPr lang="en-GB" dirty="0"/>
              <a:t>– where innovation is way of life often because of the nature of their business  - constantly having to address complex situations with innovative solutions</a:t>
            </a:r>
          </a:p>
          <a:p>
            <a:r>
              <a:rPr lang="en-GB" b="1" dirty="0"/>
              <a:t>Strategic innovators </a:t>
            </a:r>
            <a:r>
              <a:rPr lang="en-GB" dirty="0"/>
              <a:t>– technological innovation to remain at the cutting edge of their markets, significant R&amp;D/innovation departments and relatively long time horizons on their products and market places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B9729-44F0-4A43-A478-B2184202B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062" y="1167874"/>
            <a:ext cx="1165412" cy="775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63E43B-CCEF-4173-B5BA-6A71BAE639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59" t="9352" r="19260"/>
          <a:stretch/>
        </p:blipFill>
        <p:spPr>
          <a:xfrm>
            <a:off x="9381557" y="2027638"/>
            <a:ext cx="1165413" cy="819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9992EF-227C-4E07-AF77-AF6173588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794" y="2876789"/>
            <a:ext cx="1304369" cy="903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D930F5-DF57-44A8-99EB-37C7BC283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794" y="4922395"/>
            <a:ext cx="1571071" cy="887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B4212F-BBEC-44F9-8733-A82AEC4ED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6811" y="3892446"/>
            <a:ext cx="1372383" cy="913258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F8838D-CF42-461B-8815-DBA919207A19}"/>
              </a:ext>
            </a:extLst>
          </p:cNvPr>
          <p:cNvSpPr/>
          <p:nvPr/>
        </p:nvSpPr>
        <p:spPr>
          <a:xfrm>
            <a:off x="457200" y="2060094"/>
            <a:ext cx="10972800" cy="2762562"/>
          </a:xfrm>
          <a:prstGeom prst="roundRect">
            <a:avLst/>
          </a:prstGeom>
          <a:noFill/>
          <a:ln w="44450">
            <a:solidFill>
              <a:srgbClr val="9DA637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F34A9D-81B0-4356-8DC8-DE7CE3BB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3837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Factors influencing innovation: </a:t>
            </a:r>
            <a:r>
              <a:rPr lang="en-GB" sz="4900" dirty="0"/>
              <a:t>Drivers </a:t>
            </a:r>
            <a:endParaRPr lang="en-GB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407CE-98F4-4EFE-977A-A34693DCE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206" y="1061759"/>
            <a:ext cx="5039360" cy="3210482"/>
          </a:xfrm>
        </p:spPr>
        <p:txBody>
          <a:bodyPr>
            <a:normAutofit/>
          </a:bodyPr>
          <a:lstStyle/>
          <a:p>
            <a:r>
              <a:rPr lang="en-GB" dirty="0"/>
              <a:t>Quality/profit/sales/costs</a:t>
            </a:r>
          </a:p>
          <a:p>
            <a:pPr lvl="1"/>
            <a:r>
              <a:rPr lang="en-GB" dirty="0"/>
              <a:t>Needs of existing clients</a:t>
            </a:r>
          </a:p>
          <a:p>
            <a:pPr lvl="1"/>
            <a:r>
              <a:rPr lang="en-GB" dirty="0"/>
              <a:t>Diversify to other sectors</a:t>
            </a:r>
          </a:p>
          <a:p>
            <a:r>
              <a:rPr lang="en-GB" dirty="0"/>
              <a:t>Personal satisfaction/ambition</a:t>
            </a:r>
          </a:p>
          <a:p>
            <a:r>
              <a:rPr lang="en-GB" dirty="0"/>
              <a:t>Environmental impacts and other regulatory/ economic drivers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84A698-338E-4EB0-9C08-AAA91AFE15D1}"/>
              </a:ext>
            </a:extLst>
          </p:cNvPr>
          <p:cNvSpPr/>
          <p:nvPr/>
        </p:nvSpPr>
        <p:spPr>
          <a:xfrm>
            <a:off x="609600" y="4152901"/>
            <a:ext cx="4330139" cy="1962150"/>
          </a:xfrm>
          <a:prstGeom prst="roundRect">
            <a:avLst/>
          </a:prstGeom>
          <a:solidFill>
            <a:srgbClr val="9DA6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GB" sz="2000" b="1" dirty="0"/>
              <a:t>Who firms work with on innovation…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Customers/clients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Parts of a wider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Consultants/advisors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Universities (largely Northern based)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E59E13-0C52-4908-B6D7-7ED714141A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47" y="1228436"/>
            <a:ext cx="6820822" cy="3826495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9CFF0B1-69BC-4549-81A2-4C588225875D}"/>
              </a:ext>
            </a:extLst>
          </p:cNvPr>
          <p:cNvGrpSpPr/>
          <p:nvPr/>
        </p:nvGrpSpPr>
        <p:grpSpPr>
          <a:xfrm>
            <a:off x="4939739" y="5054931"/>
            <a:ext cx="3522943" cy="646622"/>
            <a:chOff x="4939739" y="5054931"/>
            <a:chExt cx="3522943" cy="6466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DBB7BE6-42C6-44F1-84FC-70AE824B849D}"/>
                </a:ext>
              </a:extLst>
            </p:cNvPr>
            <p:cNvSpPr/>
            <p:nvPr/>
          </p:nvSpPr>
          <p:spPr>
            <a:xfrm>
              <a:off x="5853953" y="5054931"/>
              <a:ext cx="2608729" cy="646622"/>
            </a:xfrm>
            <a:prstGeom prst="roundRect">
              <a:avLst/>
            </a:prstGeom>
            <a:solidFill>
              <a:srgbClr val="842444">
                <a:alpha val="3490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Local is important for many firms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2F149528-D3D5-4FE4-BC27-105339921765}"/>
                </a:ext>
              </a:extLst>
            </p:cNvPr>
            <p:cNvSpPr/>
            <p:nvPr/>
          </p:nvSpPr>
          <p:spPr>
            <a:xfrm rot="10800000">
              <a:off x="4939739" y="5270353"/>
              <a:ext cx="914213" cy="242939"/>
            </a:xfrm>
            <a:prstGeom prst="rightArrow">
              <a:avLst/>
            </a:prstGeom>
            <a:solidFill>
              <a:srgbClr val="842444">
                <a:alpha val="5098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393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CD840E-03FF-4AB0-AE8D-E88B4851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86511"/>
          </a:xfrm>
        </p:spPr>
        <p:txBody>
          <a:bodyPr>
            <a:normAutofit/>
          </a:bodyPr>
          <a:lstStyle/>
          <a:p>
            <a:r>
              <a:rPr lang="en-GB" sz="4000" dirty="0"/>
              <a:t>Factors influencing innovation: </a:t>
            </a:r>
            <a:r>
              <a:rPr lang="en-GB" sz="4800" dirty="0"/>
              <a:t>Barriers</a:t>
            </a:r>
            <a:endParaRPr lang="en-GB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3751F-C5AD-4A96-9288-5BFAABBEE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1541182"/>
            <a:ext cx="3713019" cy="3955669"/>
          </a:xfrm>
        </p:spPr>
        <p:txBody>
          <a:bodyPr>
            <a:normAutofit/>
          </a:bodyPr>
          <a:lstStyle/>
          <a:p>
            <a:r>
              <a:rPr lang="en-GB" dirty="0"/>
              <a:t>Management </a:t>
            </a:r>
            <a:r>
              <a:rPr lang="en-GB" b="1" dirty="0"/>
              <a:t>time</a:t>
            </a:r>
            <a:r>
              <a:rPr lang="en-GB" dirty="0"/>
              <a:t> and or….</a:t>
            </a:r>
          </a:p>
          <a:p>
            <a:pPr marL="533323" lvl="1" indent="0">
              <a:buNone/>
            </a:pPr>
            <a:r>
              <a:rPr lang="en-GB" sz="2800" dirty="0"/>
              <a:t>….</a:t>
            </a:r>
            <a:r>
              <a:rPr lang="en-GB" sz="2800" b="1" dirty="0"/>
              <a:t>finance/ resources</a:t>
            </a:r>
          </a:p>
          <a:p>
            <a:r>
              <a:rPr lang="en-GB" b="1" dirty="0"/>
              <a:t>Knowledge</a:t>
            </a:r>
            <a:r>
              <a:rPr lang="en-GB" dirty="0"/>
              <a:t> of external support</a:t>
            </a:r>
          </a:p>
          <a:p>
            <a:r>
              <a:rPr lang="en-GB" dirty="0"/>
              <a:t>Commercialisation of ideas</a:t>
            </a:r>
          </a:p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69E443-EA17-4ADB-9678-2BA25BF2F7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541183"/>
            <a:ext cx="8099989" cy="4079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59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D6CB-3164-4C82-B51A-D70CCC9D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Cumbria: areas for investment and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DEFE5-524D-4741-A35C-5B58D52A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8847"/>
            <a:ext cx="10972800" cy="481731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Products and financial support to help get round time barrier (UK SPF?)</a:t>
            </a:r>
          </a:p>
          <a:p>
            <a:pPr marL="1047673" lvl="1" indent="-514350">
              <a:buFont typeface="+mj-lt"/>
              <a:buAutoNum type="alphaLcParenR"/>
            </a:pPr>
            <a:r>
              <a:rPr lang="en-GB" sz="2533" dirty="0"/>
              <a:t>Assist Cumbria businesses in awareness of and access national or regional funding for innovation </a:t>
            </a:r>
          </a:p>
          <a:p>
            <a:pPr marL="1047673" lvl="1" indent="-514350">
              <a:buFont typeface="+mj-lt"/>
              <a:buAutoNum type="alphaLcParenR"/>
            </a:pPr>
            <a:r>
              <a:rPr lang="en-GB" sz="2533" dirty="0"/>
              <a:t>Innovation funding programme to encourage and support new ideas through and past proof of concept stage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 “technology opportunities map” for the low carbon sectors  - to help innovation focus there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Network of “innovators” across Cumbria both businesses and academics (as ambassadors and in practical collaboration)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IT/digital – virtual collaboration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Masters students into business – tried and tested</a:t>
            </a:r>
          </a:p>
        </p:txBody>
      </p:sp>
    </p:spTree>
    <p:extLst>
      <p:ext uri="{BB962C8B-B14F-4D97-AF65-F5344CB8AC3E}">
        <p14:creationId xmlns:p14="http://schemas.microsoft.com/office/powerpoint/2010/main" val="28154131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806</Words>
  <Application>Microsoft Office PowerPoint</Application>
  <PresentationFormat>Widescreen</PresentationFormat>
  <Paragraphs>74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Cumbria Innovation Workshop Cumbria Innovation Research April 2022  Stephen Nicol of Nicol Economics</vt:lpstr>
      <vt:lpstr>The work carried out</vt:lpstr>
      <vt:lpstr>Measuring overall levels of innovation in Cumbria</vt:lpstr>
      <vt:lpstr>Characterising innovation in Cumbria</vt:lpstr>
      <vt:lpstr>Characterising innovative firms in Cumbria</vt:lpstr>
      <vt:lpstr>Factors influencing innovation: Drivers </vt:lpstr>
      <vt:lpstr>Factors influencing innovation: Barriers</vt:lpstr>
      <vt:lpstr>Cumbria: areas for investment and support?</vt:lpstr>
    </vt:vector>
  </TitlesOfParts>
  <Company>Cumbria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Hewitt, Jen</dc:creator>
  <cp:lastModifiedBy>Stephen Nicol</cp:lastModifiedBy>
  <cp:revision>99</cp:revision>
  <dcterms:created xsi:type="dcterms:W3CDTF">2019-09-19T15:11:24Z</dcterms:created>
  <dcterms:modified xsi:type="dcterms:W3CDTF">2022-04-26T08:25:55Z</dcterms:modified>
</cp:coreProperties>
</file>